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75" r:id="rId3"/>
    <p:sldId id="276" r:id="rId4"/>
    <p:sldId id="286" r:id="rId5"/>
    <p:sldId id="291" r:id="rId6"/>
    <p:sldId id="292" r:id="rId7"/>
    <p:sldId id="293" r:id="rId8"/>
    <p:sldId id="294" r:id="rId9"/>
    <p:sldId id="295" r:id="rId10"/>
    <p:sldId id="296" r:id="rId11"/>
    <p:sldId id="297" r:id="rId12"/>
    <p:sldId id="298" r:id="rId13"/>
    <p:sldId id="299" r:id="rId14"/>
    <p:sldId id="301" r:id="rId15"/>
    <p:sldId id="302" r:id="rId16"/>
    <p:sldId id="303" r:id="rId17"/>
    <p:sldId id="271" r:id="rId18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4A5EE6"/>
    <a:srgbClr val="132BDC"/>
    <a:srgbClr val="DCE0FC"/>
    <a:srgbClr val="FDF200"/>
    <a:srgbClr val="80FBE5"/>
    <a:srgbClr val="3CF3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2" autoAdjust="0"/>
    <p:restoredTop sz="94626"/>
  </p:normalViewPr>
  <p:slideViewPr>
    <p:cSldViewPr snapToGrid="0">
      <p:cViewPr varScale="1">
        <p:scale>
          <a:sx n="103" d="100"/>
          <a:sy n="103" d="100"/>
        </p:scale>
        <p:origin x="8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366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8/10/relationships/authors" Target="authors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58B9E520-E069-0742-BD97-ED28BB08EC53}" type="datetimeFigureOut">
              <a:rPr lang="en-GB" smtClean="0"/>
              <a:t>14/07/2025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07B964BE-1CD1-1943-8CAA-B6D417321F1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61F85F30-A497-F84E-BC49-B57AB2B760AA}" type="datetimeFigureOut">
              <a:rPr lang="en-GB" smtClean="0"/>
              <a:t>14/07/2025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8D7D3E5B-4BED-B24C-9674-6B6454D0456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0533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8D7D3E5B-4BED-B24C-9674-6B6454D04561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0612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8297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33209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8D7D3E5B-4BED-B24C-9674-6B6454D04561}" type="slidenum">
              <a:rPr lang="en-GB" smtClean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lang="en-GB" sz="2400" cap="all" spc="300" baseline="0"/>
            </a:lvl1pPr>
            <a:lvl2pPr marL="457200" indent="0" algn="ctr">
              <a:buNone/>
              <a:defRPr lang="en-GB" sz="2000"/>
            </a:lvl2pPr>
            <a:lvl3pPr marL="914400" indent="0" algn="ctr">
              <a:buNone/>
              <a:defRPr lang="en-GB" sz="1800"/>
            </a:lvl3pPr>
            <a:lvl4pPr marL="1371600" indent="0" algn="ctr">
              <a:buNone/>
              <a:defRPr lang="en-GB" sz="1600"/>
            </a:lvl4pPr>
            <a:lvl5pPr marL="1828800" indent="0" algn="ctr">
              <a:buNone/>
              <a:defRPr lang="en-GB" sz="1600"/>
            </a:lvl5pPr>
            <a:lvl6pPr marL="2286000" indent="0" algn="ctr">
              <a:buNone/>
              <a:defRPr lang="en-GB" sz="1600"/>
            </a:lvl6pPr>
            <a:lvl7pPr marL="2743200" indent="0" algn="ctr">
              <a:buNone/>
              <a:defRPr lang="en-GB" sz="1600"/>
            </a:lvl7pPr>
            <a:lvl8pPr marL="3200400" indent="0" algn="ctr">
              <a:buNone/>
              <a:defRPr lang="en-GB" sz="1600"/>
            </a:lvl8pPr>
            <a:lvl9pPr marL="3657600" indent="0" algn="ctr">
              <a:buNone/>
              <a:defRPr lang="en-GB" sz="1600"/>
            </a:lvl9pPr>
          </a:lstStyle>
          <a:p>
            <a:pPr rtl="0"/>
            <a:r>
              <a:rPr lang="en-GB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rtlCol="0" anchor="t">
            <a:noAutofit/>
          </a:bodyPr>
          <a:lstStyle>
            <a:lvl1pPr algn="l">
              <a:defRPr lang="en-GB" sz="4500" cap="all" baseline="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lang="en-GB" sz="3600" baseline="0"/>
            </a:lvl1pPr>
          </a:lstStyle>
          <a:p>
            <a:pPr rtl="0"/>
            <a:r>
              <a:rPr lang="en-GB"/>
              <a:t>CLICK TO EDIT MASTER 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en-GB"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GB"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Name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GB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en-GB"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GB"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GB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/>
              <a:t>Title</a:t>
            </a:r>
          </a:p>
        </p:txBody>
      </p:sp>
      <p:sp>
        <p:nvSpPr>
          <p:cNvPr id="19" name="Picture Placeholder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en-GB"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GB"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Name</a:t>
            </a: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GB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/>
              <a:t>Title</a:t>
            </a:r>
          </a:p>
        </p:txBody>
      </p:sp>
      <p:sp>
        <p:nvSpPr>
          <p:cNvPr id="17" name="Picture Placeholder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en-GB"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GB"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Name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GB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en-GB"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GB"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GB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en-GB"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GB"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Name</a:t>
            </a: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GB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/>
              <a:t>Title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en-GB"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GB"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Name</a:t>
            </a: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GB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en-GB"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GB"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Name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GB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/>
              <a:t>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09A01C0A-2BB6-49E7-91A3-DCB9F9F5958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lang="en-GB" sz="3600" cap="all" baseline="0"/>
            </a:lvl1pPr>
          </a:lstStyle>
          <a:p>
            <a:pPr rtl="0"/>
            <a:r>
              <a:rPr lang="en-GB"/>
              <a:t>CLICK TO EDIT MASTER TITLE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GB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en-GB"/>
              <a:t>CLICK TO EDIT MASTER SUBTITLE STYLE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GB" sz="1400" spc="0" baseline="0" dirty="0"/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en-GB"/>
              <a:t>Second level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en-GB" dirty="0"/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GB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en-GB"/>
              <a:t>CLICK TO EDIT MASTER SUBTITLE STYLE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GB" sz="1400" spc="0" baseline="0" dirty="0"/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en-GB"/>
              <a:t>Second level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en-GB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 lang="en-GB"/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 lang="en-GB"/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 lang="en-GB"/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09A01C0A-2BB6-49E7-91A3-DCB9F9F5958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lang="en-GB" sz="3600" baseline="0"/>
            </a:lvl1pPr>
          </a:lstStyle>
          <a:p>
            <a:pPr rtl="0"/>
            <a:r>
              <a:rPr lang="en-GB"/>
              <a:t>CLICK TO EDIT MASTER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lang="en-GB" sz="1600"/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lang="en-GB" sz="2000"/>
            </a:lvl2pPr>
            <a:lvl3pPr marL="914400" indent="0" algn="ctr">
              <a:buNone/>
              <a:defRPr lang="en-GB" sz="1800"/>
            </a:lvl3pPr>
            <a:lvl4pPr marL="1371600" indent="0" algn="ctr">
              <a:buNone/>
              <a:defRPr lang="en-GB" sz="1600"/>
            </a:lvl4pPr>
            <a:lvl5pPr marL="1828800" indent="0" algn="ctr">
              <a:buNone/>
              <a:defRPr lang="en-GB" sz="1600"/>
            </a:lvl5pPr>
            <a:lvl6pPr marL="2286000" indent="0" algn="ctr">
              <a:buNone/>
              <a:defRPr lang="en-GB" sz="1600"/>
            </a:lvl6pPr>
            <a:lvl7pPr marL="2743200" indent="0" algn="ctr">
              <a:buNone/>
              <a:defRPr lang="en-GB" sz="1600"/>
            </a:lvl7pPr>
            <a:lvl8pPr marL="3200400" indent="0" algn="ctr">
              <a:buNone/>
              <a:defRPr lang="en-GB" sz="1600"/>
            </a:lvl8pPr>
            <a:lvl9pPr marL="3657600" indent="0" algn="ctr">
              <a:buNone/>
              <a:defRPr lang="en-GB" sz="1600"/>
            </a:lvl9pPr>
          </a:lstStyle>
          <a:p>
            <a:pPr rtl="0"/>
            <a:r>
              <a:rPr lang="en-GB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en-GB"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GB"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en-GB"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en-GB"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en-GB" sz="1400" b="0" i="0">
                <a:latin typeface="+mn-lt"/>
              </a:defRPr>
            </a:lvl5pPr>
            <a:lvl6pPr>
              <a:defRPr lang="en-GB" sz="2000"/>
            </a:lvl6pPr>
            <a:lvl7pPr>
              <a:defRPr lang="en-GB" sz="2000"/>
            </a:lvl7pPr>
            <a:lvl8pPr>
              <a:defRPr lang="en-GB" sz="2000"/>
            </a:lvl8pPr>
            <a:lvl9pPr>
              <a:defRPr lang="en-GB" sz="2000"/>
            </a:lvl9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lang="en-GB" sz="1600"/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GB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en-GB"/>
              <a:t>CLICK TO EDIT MASTER SUBTITLE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en-GB"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GB"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en-GB"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en-GB"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en-GB" sz="1400" b="0" i="0">
                <a:latin typeface="+mn-lt"/>
              </a:defRPr>
            </a:lvl5pPr>
            <a:lvl6pPr>
              <a:defRPr lang="en-GB" sz="2000"/>
            </a:lvl6pPr>
            <a:lvl7pPr>
              <a:defRPr lang="en-GB" sz="2000"/>
            </a:lvl7pPr>
            <a:lvl8pPr>
              <a:defRPr lang="en-GB" sz="2000"/>
            </a:lvl8pPr>
            <a:lvl9pPr>
              <a:defRPr lang="en-GB" sz="2000"/>
            </a:lvl9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lang="en-GB" sz="1600"/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GB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en-GB"/>
              <a:t>CLICK TO EDIT MASTER SUBTITLE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en-GB"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GB"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en-GB"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en-GB"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en-GB" sz="1400" b="0" i="0">
                <a:latin typeface="+mn-lt"/>
              </a:defRPr>
            </a:lvl5pPr>
            <a:lvl6pPr>
              <a:defRPr lang="en-GB" sz="2000"/>
            </a:lvl6pPr>
            <a:lvl7pPr>
              <a:defRPr lang="en-GB" sz="2000"/>
            </a:lvl7pPr>
            <a:lvl8pPr>
              <a:defRPr lang="en-GB" sz="2000"/>
            </a:lvl8pPr>
            <a:lvl9pPr>
              <a:defRPr lang="en-GB" sz="2000"/>
            </a:lvl9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09A01C0A-2BB6-49E7-91A3-DCB9F9F5958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lang="en-GB" sz="3600" baseline="0">
                <a:latin typeface="+mj-lt"/>
              </a:defRPr>
            </a:lvl1pPr>
          </a:lstStyle>
          <a:p>
            <a:pPr rtl="0"/>
            <a:r>
              <a:rPr lang="en-GB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en-GB" sz="1800">
                <a:solidFill>
                  <a:schemeClr val="tx1"/>
                </a:solidFill>
              </a:defRPr>
            </a:lvl1pPr>
            <a:lvl2pPr marL="457200" indent="0">
              <a:buNone/>
              <a:defRPr lang="en-GB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en-GB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/>
          <a:lstStyle>
            <a:lvl1pPr algn="ctr">
              <a:defRPr lang="en-GB"/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72000"/>
            </a:schemeClr>
          </a:solidFill>
        </p:spPr>
        <p:txBody>
          <a:bodyPr rtlCol="0"/>
          <a:lstStyle>
            <a:lvl1pPr>
              <a:defRPr lang="en-GB"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 rtlCol="0"/>
          <a:lstStyle>
            <a:lvl1pPr>
              <a:defRPr lang="en-GB"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09A01C0A-2BB6-49E7-91A3-DCB9F9F5958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rtlCol="0" anchor="b">
            <a:noAutofit/>
          </a:bodyPr>
          <a:lstStyle>
            <a:lvl1pPr>
              <a:defRPr lang="en-GB" sz="36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rtlCol="0" anchor="t">
            <a:noAutofit/>
          </a:bodyPr>
          <a:lstStyle>
            <a:lvl1pPr marL="0" indent="0">
              <a:buNone/>
              <a:defRPr lang="en-GB"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lang="en-GB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en-GB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09A01C0A-2BB6-49E7-91A3-DCB9F9F5958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rtlCol="0" anchor="b">
            <a:noAutofit/>
          </a:bodyPr>
          <a:lstStyle>
            <a:lvl1pPr>
              <a:defRPr lang="en-GB" sz="3600" cap="all" baseline="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en-GB" sz="2000" cap="all" baseline="0"/>
            </a:lvl1pPr>
            <a:lvl2pPr marL="457200" indent="0">
              <a:buNone/>
              <a:defRPr lang="en-GB"/>
            </a:lvl2pPr>
            <a:lvl3pPr marL="914400" indent="0">
              <a:buNone/>
              <a:defRPr lang="en-GB"/>
            </a:lvl3pPr>
            <a:lvl4pPr marL="1371600" indent="0">
              <a:buNone/>
              <a:defRPr lang="en-GB"/>
            </a:lvl4pPr>
            <a:lvl5pPr marL="1828800" indent="0">
              <a:buNone/>
              <a:defRPr lang="en-GB"/>
            </a:lvl5pPr>
          </a:lstStyle>
          <a:p>
            <a:pPr lvl="0" rt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rtlCol="0" anchor="t">
            <a:noAutofit/>
          </a:bodyPr>
          <a:lstStyle>
            <a:lvl1pPr>
              <a:defRPr lang="en-GB" sz="36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 lang="en-GB"/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en-GB" sz="1800">
                <a:solidFill>
                  <a:schemeClr val="tx1"/>
                </a:solidFill>
              </a:defRPr>
            </a:lvl1pPr>
            <a:lvl2pPr marL="457200" indent="0">
              <a:buNone/>
              <a:defRPr lang="en-GB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en-GB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09A01C0A-2BB6-49E7-91A3-DCB9F9F5958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rtlCol="0" anchor="b">
            <a:noAutofit/>
          </a:bodyPr>
          <a:lstStyle>
            <a:lvl1pPr>
              <a:defRPr lang="en-GB" sz="3600" cap="all" baseline="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lang="en-GB" sz="2000" cap="all" spc="0" baseline="0"/>
            </a:lvl1pPr>
            <a:lvl2pPr marL="457200" indent="0" algn="ctr">
              <a:buNone/>
              <a:defRPr lang="en-GB" sz="2000"/>
            </a:lvl2pPr>
            <a:lvl3pPr marL="914400" indent="0" algn="ctr">
              <a:buNone/>
              <a:defRPr lang="en-GB" sz="1800"/>
            </a:lvl3pPr>
            <a:lvl4pPr marL="1371600" indent="0" algn="ctr">
              <a:buNone/>
              <a:defRPr lang="en-GB" sz="1600"/>
            </a:lvl4pPr>
            <a:lvl5pPr marL="1828800" indent="0" algn="ctr">
              <a:buNone/>
              <a:defRPr lang="en-GB" sz="1600"/>
            </a:lvl5pPr>
            <a:lvl6pPr marL="2286000" indent="0" algn="ctr">
              <a:buNone/>
              <a:defRPr lang="en-GB" sz="1600"/>
            </a:lvl6pPr>
            <a:lvl7pPr marL="2743200" indent="0" algn="ctr">
              <a:buNone/>
              <a:defRPr lang="en-GB" sz="1600"/>
            </a:lvl7pPr>
            <a:lvl8pPr marL="3200400" indent="0" algn="ctr">
              <a:buNone/>
              <a:defRPr lang="en-GB" sz="1600"/>
            </a:lvl8pPr>
            <a:lvl9pPr marL="3657600" indent="0" algn="ctr">
              <a:buNone/>
              <a:defRPr lang="en-GB" sz="1600"/>
            </a:lvl9pPr>
          </a:lstStyle>
          <a:p>
            <a:pPr rtl="0"/>
            <a:r>
              <a:rPr lang="en-GB"/>
              <a:t>CLICK TO EDIT MASTER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09A01C0A-2BB6-49E7-91A3-DCB9F9F5958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lang="en-GB" sz="3600" baseline="0"/>
            </a:lvl1pPr>
          </a:lstStyle>
          <a:p>
            <a:pPr rtl="0"/>
            <a:r>
              <a:rPr lang="en-GB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 rtlCol="0">
            <a:noAutofit/>
          </a:bodyPr>
          <a:lstStyle>
            <a:lvl1pPr>
              <a:defRPr lang="en-GB">
                <a:latin typeface="+mn-lt"/>
              </a:defRPr>
            </a:lvl1pPr>
            <a:lvl2pPr>
              <a:defRPr lang="en-GB">
                <a:latin typeface="+mn-lt"/>
              </a:defRPr>
            </a:lvl2pPr>
            <a:lvl3pPr>
              <a:defRPr lang="en-GB">
                <a:latin typeface="+mn-lt"/>
              </a:defRPr>
            </a:lvl3pPr>
            <a:lvl4pPr>
              <a:defRPr lang="en-GB">
                <a:latin typeface="+mn-lt"/>
              </a:defRPr>
            </a:lvl4pPr>
            <a:lvl5pPr>
              <a:defRPr lang="en-GB">
                <a:latin typeface="+mn-lt"/>
              </a:defRPr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09A01C0A-2BB6-49E7-91A3-DCB9F9F5958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 rtlCol="0">
            <a:noAutofit/>
          </a:bodyPr>
          <a:lstStyle>
            <a:lvl1pPr>
              <a:defRPr lang="en-GB" sz="3600" baseline="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 rtlCol="0">
            <a:noAutofit/>
          </a:bodyPr>
          <a:lstStyle>
            <a:lvl1pPr>
              <a:defRPr lang="en-GB">
                <a:latin typeface="+mn-lt"/>
              </a:defRPr>
            </a:lvl1pPr>
            <a:lvl2pPr>
              <a:defRPr lang="en-GB">
                <a:latin typeface="+mn-lt"/>
              </a:defRPr>
            </a:lvl2pPr>
            <a:lvl3pPr>
              <a:defRPr lang="en-GB">
                <a:latin typeface="+mn-lt"/>
              </a:defRPr>
            </a:lvl3pPr>
            <a:lvl4pPr>
              <a:defRPr lang="en-GB">
                <a:latin typeface="+mn-lt"/>
              </a:defRPr>
            </a:lvl4pPr>
            <a:lvl5pPr>
              <a:defRPr lang="en-GB">
                <a:latin typeface="+mn-lt"/>
              </a:defRPr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6" name="Freeform 5" descr="Man looking up at skyscrapers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09A01C0A-2BB6-49E7-91A3-DCB9F9F5958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lang="en-GB" sz="2400" b="1">
                <a:latin typeface="+mn-lt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 rtlCol="0">
            <a:noAutofit/>
          </a:bodyPr>
          <a:lstStyle>
            <a:lvl1pPr>
              <a:defRPr lang="en-GB">
                <a:latin typeface="+mn-lt"/>
              </a:defRPr>
            </a:lvl1pPr>
            <a:lvl2pPr>
              <a:defRPr lang="en-GB">
                <a:latin typeface="+mn-lt"/>
              </a:defRPr>
            </a:lvl2pPr>
            <a:lvl3pPr>
              <a:defRPr lang="en-GB">
                <a:latin typeface="+mn-lt"/>
              </a:defRPr>
            </a:lvl3pPr>
            <a:lvl4pPr>
              <a:defRPr lang="en-GB">
                <a:latin typeface="+mn-lt"/>
              </a:defRPr>
            </a:lvl4pPr>
            <a:lvl5pPr>
              <a:defRPr lang="en-GB">
                <a:latin typeface="+mn-lt"/>
              </a:defRPr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lang="en-GB" sz="2400" b="1">
                <a:latin typeface="+mn-lt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 rtlCol="0">
            <a:noAutofit/>
          </a:bodyPr>
          <a:lstStyle>
            <a:lvl1pPr>
              <a:defRPr lang="en-GB">
                <a:latin typeface="+mn-lt"/>
              </a:defRPr>
            </a:lvl1pPr>
            <a:lvl2pPr>
              <a:defRPr lang="en-GB">
                <a:latin typeface="+mn-lt"/>
              </a:defRPr>
            </a:lvl2pPr>
            <a:lvl3pPr>
              <a:defRPr lang="en-GB">
                <a:latin typeface="+mn-lt"/>
              </a:defRPr>
            </a:lvl3pPr>
            <a:lvl4pPr>
              <a:defRPr lang="en-GB">
                <a:latin typeface="+mn-lt"/>
              </a:defRPr>
            </a:lvl4pPr>
            <a:lvl5pPr>
              <a:defRPr lang="en-GB">
                <a:latin typeface="+mn-lt"/>
              </a:defRPr>
            </a:lvl5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lang="en-GB" sz="3600" baseline="0"/>
            </a:lvl1pPr>
          </a:lstStyle>
          <a:p>
            <a:pPr rtl="0"/>
            <a:r>
              <a:rPr lang="en-GB"/>
              <a:t>CLICK TO EDIT MASTER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09A01C0A-2BB6-49E7-91A3-DCB9F9F5958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1"/>
              </a:solidFill>
            </a:endParaRPr>
          </a:p>
        </p:txBody>
      </p:sp>
      <p:pic>
        <p:nvPicPr>
          <p:cNvPr id="12" name="Picture 11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rtlCol="0" anchor="t">
            <a:noAutofit/>
          </a:bodyPr>
          <a:lstStyle>
            <a:lvl1pPr>
              <a:lnSpc>
                <a:spcPct val="100000"/>
              </a:lnSpc>
              <a:defRPr lang="en-GB" sz="3000" b="0" i="0" spc="0" baseline="0">
                <a:latin typeface="+mn-lt"/>
              </a:defRPr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lang="en-GB" sz="1800" b="1" spc="0"/>
            </a:lvl1pPr>
            <a:lvl2pPr marL="457200" indent="0" algn="ctr">
              <a:buNone/>
              <a:defRPr lang="en-GB" sz="2000"/>
            </a:lvl2pPr>
            <a:lvl3pPr marL="914400" indent="0" algn="ctr">
              <a:buNone/>
              <a:defRPr lang="en-GB" sz="1800"/>
            </a:lvl3pPr>
            <a:lvl4pPr marL="1371600" indent="0" algn="ctr">
              <a:buNone/>
              <a:defRPr lang="en-GB" sz="1600"/>
            </a:lvl4pPr>
            <a:lvl5pPr marL="1828800" indent="0" algn="ctr">
              <a:buNone/>
              <a:defRPr lang="en-GB" sz="1600"/>
            </a:lvl5pPr>
            <a:lvl6pPr marL="2286000" indent="0" algn="ctr">
              <a:buNone/>
              <a:defRPr lang="en-GB" sz="1600"/>
            </a:lvl6pPr>
            <a:lvl7pPr marL="2743200" indent="0" algn="ctr">
              <a:buNone/>
              <a:defRPr lang="en-GB" sz="1600"/>
            </a:lvl7pPr>
            <a:lvl8pPr marL="3200400" indent="0" algn="ctr">
              <a:buNone/>
              <a:defRPr lang="en-GB" sz="1600"/>
            </a:lvl8pPr>
            <a:lvl9pPr marL="3657600" indent="0" algn="ctr">
              <a:buNone/>
              <a:defRPr lang="en-GB" sz="1600"/>
            </a:lvl9pPr>
          </a:lstStyle>
          <a:p>
            <a:pPr rtl="0"/>
            <a:r>
              <a:rPr lang="en-GB"/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09A01C0A-2BB6-49E7-91A3-DCB9F9F5958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lang="en-GB" sz="3600" baseline="0"/>
            </a:lvl1pPr>
          </a:lstStyle>
          <a:p>
            <a:pPr rtl="0"/>
            <a:r>
              <a:rPr lang="en-GB"/>
              <a:t>CLICK TO EDIT MASTER 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en-GB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GB"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GB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en-GB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GB"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Name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GB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en-GB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GB"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Name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GB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en-GB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Click icon to add picture</a:t>
            </a:r>
            <a:endParaRPr lang="en-GB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GB"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GB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09A01C0A-2BB6-49E7-91A3-DCB9F9F5958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lang="en-GB"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endParaRPr lang="en-GB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defPPr>
              <a:defRPr lang="en-GB"/>
            </a:def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GB" sz="1400">
                <a:solidFill>
                  <a:schemeClr val="bg1"/>
                </a:solidFill>
              </a:defRPr>
            </a:lvl1pPr>
          </a:lstStyle>
          <a:p>
            <a:pPr rtl="0"/>
            <a:fld id="{09A01C0A-2BB6-49E7-91A3-DCB9F9F5958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lang="en-GB"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lang="en-GB"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lang="en-GB"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lang="en-GB"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lang="en-GB"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7.png"/><Relationship Id="rId4" Type="http://schemas.microsoft.com/office/2007/relationships/hdphoto" Target="../media/hdphoto6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8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6768" y="1313284"/>
            <a:ext cx="6226593" cy="1689408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Housing EDA Project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Marco Kan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8A54DF-AC4F-C2C3-CE46-F9AFB8410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6852"/>
            <a:ext cx="12192000" cy="1225401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731B7E2E-225A-D3CE-5AC6-79DEFF68B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010" y="273917"/>
            <a:ext cx="4904033" cy="506960"/>
          </a:xfrm>
        </p:spPr>
        <p:txBody>
          <a:bodyPr/>
          <a:lstStyle/>
          <a:p>
            <a:pPr algn="l"/>
            <a:r>
              <a:rPr lang="en-GB" dirty="0"/>
              <a:t>Hypothesis 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158D8E-9364-2FBA-5FA3-235466DFAA32}"/>
              </a:ext>
            </a:extLst>
          </p:cNvPr>
          <p:cNvSpPr txBox="1"/>
          <p:nvPr/>
        </p:nvSpPr>
        <p:spPr>
          <a:xfrm>
            <a:off x="491243" y="751551"/>
            <a:ext cx="737383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600" i="1" dirty="0">
                <a:solidFill>
                  <a:srgbClr val="000000"/>
                </a:solidFill>
              </a:rPr>
              <a:t>Areas that are less central have larger houses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60EEE5-5184-BBC5-3843-AD355BF69504}"/>
              </a:ext>
            </a:extLst>
          </p:cNvPr>
          <p:cNvSpPr txBox="1"/>
          <p:nvPr/>
        </p:nvSpPr>
        <p:spPr>
          <a:xfrm>
            <a:off x="294840" y="4456419"/>
            <a:ext cx="1950768" cy="1225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700" dirty="0"/>
              <a:t>The centre point coordinates recorded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1B4199-2A98-757C-B973-884ED86DB0E4}"/>
              </a:ext>
            </a:extLst>
          </p:cNvPr>
          <p:cNvSpPr txBox="1"/>
          <p:nvPr/>
        </p:nvSpPr>
        <p:spPr>
          <a:xfrm>
            <a:off x="294840" y="1772504"/>
            <a:ext cx="2361644" cy="2143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Distance to centre - 3 area bands:</a:t>
            </a:r>
          </a:p>
          <a:p>
            <a:endParaRPr lang="en-GB" sz="1000" dirty="0"/>
          </a:p>
          <a:p>
            <a:pPr>
              <a:lnSpc>
                <a:spcPct val="200000"/>
              </a:lnSpc>
            </a:pPr>
            <a:r>
              <a:rPr lang="en-GB" sz="1600" dirty="0"/>
              <a:t>Urban – 0-15km</a:t>
            </a:r>
          </a:p>
          <a:p>
            <a:pPr>
              <a:lnSpc>
                <a:spcPct val="200000"/>
              </a:lnSpc>
            </a:pPr>
            <a:r>
              <a:rPr lang="en-GB" sz="1600" dirty="0"/>
              <a:t>Suburban – 15-30km</a:t>
            </a:r>
          </a:p>
          <a:p>
            <a:pPr>
              <a:lnSpc>
                <a:spcPct val="200000"/>
              </a:lnSpc>
            </a:pPr>
            <a:r>
              <a:rPr lang="en-GB" sz="1600" dirty="0"/>
              <a:t>Rural – &gt;30km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9A1E72-F192-7F9C-15E5-930D3D78F40D}"/>
              </a:ext>
            </a:extLst>
          </p:cNvPr>
          <p:cNvSpPr txBox="1"/>
          <p:nvPr/>
        </p:nvSpPr>
        <p:spPr>
          <a:xfrm>
            <a:off x="9628650" y="4367424"/>
            <a:ext cx="2363582" cy="1617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700" dirty="0"/>
              <a:t>Table shows suburban houses have on average the largest houses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7F724E-E26C-3C73-8AA9-CE7600687C13}"/>
              </a:ext>
            </a:extLst>
          </p:cNvPr>
          <p:cNvSpPr txBox="1"/>
          <p:nvPr/>
        </p:nvSpPr>
        <p:spPr>
          <a:xfrm>
            <a:off x="9628650" y="1636784"/>
            <a:ext cx="2168611" cy="1707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Zip codes of Seattle were considered when dividing areas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2921EB-2697-0FCB-8DC3-51D82597D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959" y="1450930"/>
            <a:ext cx="6398815" cy="505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881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D5068B2-5CE4-E273-2678-1E4BB7C12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64628" y="6852"/>
            <a:ext cx="4827372" cy="6851147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2B117B4A-51B8-627B-0CD4-C619FD8FD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794" y="378253"/>
            <a:ext cx="9914698" cy="506960"/>
          </a:xfrm>
        </p:spPr>
        <p:txBody>
          <a:bodyPr/>
          <a:lstStyle/>
          <a:p>
            <a:pPr algn="l"/>
            <a:r>
              <a:rPr lang="en-GB" dirty="0"/>
              <a:t>Hypothesis 3 - Continued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CEDFB9-1887-1997-BA32-F31DA0894820}"/>
              </a:ext>
            </a:extLst>
          </p:cNvPr>
          <p:cNvSpPr txBox="1"/>
          <p:nvPr/>
        </p:nvSpPr>
        <p:spPr>
          <a:xfrm>
            <a:off x="7617937" y="1332879"/>
            <a:ext cx="28358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Scatterplot: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004483-E414-DD2C-0829-C1C280488FFA}"/>
              </a:ext>
            </a:extLst>
          </p:cNvPr>
          <p:cNvSpPr txBox="1"/>
          <p:nvPr/>
        </p:nvSpPr>
        <p:spPr>
          <a:xfrm>
            <a:off x="7713704" y="1956337"/>
            <a:ext cx="38985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 relationship between the house size and the distance from centre. </a:t>
            </a:r>
          </a:p>
          <a:p>
            <a:endParaRPr lang="en-GB" dirty="0"/>
          </a:p>
          <a:p>
            <a:r>
              <a:rPr lang="en-GB" dirty="0"/>
              <a:t>Being further out doesn’t mean the houses are significantly larger.</a:t>
            </a:r>
          </a:p>
          <a:p>
            <a:endParaRPr lang="en-GB" dirty="0"/>
          </a:p>
          <a:p>
            <a:r>
              <a:rPr lang="en-GB" dirty="0"/>
              <a:t>In fact, largest houses are in the suburban areas.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37119D-68B0-3CE6-F1D5-A7788C7C9A97}"/>
              </a:ext>
            </a:extLst>
          </p:cNvPr>
          <p:cNvSpPr txBox="1"/>
          <p:nvPr/>
        </p:nvSpPr>
        <p:spPr>
          <a:xfrm>
            <a:off x="7661186" y="4791888"/>
            <a:ext cx="32868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Pearson’s Correlation:</a:t>
            </a:r>
          </a:p>
          <a:p>
            <a:endParaRPr lang="en-GB" sz="800" dirty="0"/>
          </a:p>
          <a:p>
            <a:r>
              <a:rPr lang="en-GB" dirty="0"/>
              <a:t>24% - very weak correlation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495B69-16EE-4CB1-4831-F63347591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74" y="1559090"/>
            <a:ext cx="6446018" cy="420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176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artoon of a person holding a phone&#10;&#10;AI-generated content may be incorrect.">
            <a:extLst>
              <a:ext uri="{FF2B5EF4-FFF2-40B4-BE49-F238E27FC236}">
                <a16:creationId xmlns:a16="http://schemas.microsoft.com/office/drawing/2014/main" id="{9F45AE9E-B012-D7F9-93AF-F774A2D9F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858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17BD9-8A03-2007-FD96-2A0A707B5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465" y="421604"/>
            <a:ext cx="10506416" cy="457767"/>
          </a:xfrm>
        </p:spPr>
        <p:txBody>
          <a:bodyPr/>
          <a:lstStyle/>
          <a:p>
            <a:r>
              <a:rPr lang="en-GB" sz="3200" dirty="0"/>
              <a:t>Lively CENTRAL NEIGHBOURHOOD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1CD3E3-01DF-B8D9-3CCC-E78CEBF66E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09A01C0A-2BB6-49E7-91A3-DCB9F9F59583}" type="slidenum">
              <a:rPr lang="en-GB" smtClean="0"/>
              <a:pPr rtl="0"/>
              <a:t>13</a:t>
            </a:fld>
            <a:endParaRPr lang="en-GB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4DBE8EC-9737-22A0-80DE-4CB1BE3C123A}"/>
              </a:ext>
            </a:extLst>
          </p:cNvPr>
          <p:cNvSpPr/>
          <p:nvPr/>
        </p:nvSpPr>
        <p:spPr>
          <a:xfrm>
            <a:off x="4800598" y="3429000"/>
            <a:ext cx="1526060" cy="159328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B0EE47-F007-621F-A8FC-819412F24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5071" y="1041172"/>
            <a:ext cx="5569810" cy="5487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5B0F63-D482-E628-26B0-0BFCBDBBEF28}"/>
              </a:ext>
            </a:extLst>
          </p:cNvPr>
          <p:cNvSpPr txBox="1"/>
          <p:nvPr/>
        </p:nvSpPr>
        <p:spPr>
          <a:xfrm>
            <a:off x="433433" y="1112586"/>
            <a:ext cx="3718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Bar, Restaurants, Activities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549190-DB1E-D6B4-3725-4F18EFF19452}"/>
              </a:ext>
            </a:extLst>
          </p:cNvPr>
          <p:cNvSpPr txBox="1"/>
          <p:nvPr/>
        </p:nvSpPr>
        <p:spPr>
          <a:xfrm>
            <a:off x="255364" y="1585274"/>
            <a:ext cx="4207998" cy="4523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Filter the search using the zip codes within this central area:</a:t>
            </a:r>
          </a:p>
          <a:p>
            <a:pPr>
              <a:lnSpc>
                <a:spcPct val="150000"/>
              </a:lnSpc>
            </a:pPr>
            <a:endParaRPr lang="en-GB" sz="1000" dirty="0"/>
          </a:p>
          <a:p>
            <a:pPr>
              <a:lnSpc>
                <a:spcPct val="150000"/>
              </a:lnSpc>
            </a:pPr>
            <a:r>
              <a:rPr lang="en-GB" dirty="0"/>
              <a:t>- Ballard / Shilshole</a:t>
            </a:r>
          </a:p>
          <a:p>
            <a:pPr>
              <a:lnSpc>
                <a:spcPct val="150000"/>
              </a:lnSpc>
            </a:pPr>
            <a:r>
              <a:rPr lang="en-GB" dirty="0"/>
              <a:t>- Fremont / Wallingford / Green Lake</a:t>
            </a:r>
          </a:p>
          <a:p>
            <a:pPr>
              <a:lnSpc>
                <a:spcPct val="150000"/>
              </a:lnSpc>
            </a:pPr>
            <a:r>
              <a:rPr lang="en-GB" dirty="0"/>
              <a:t>- Central District / Madison Valley</a:t>
            </a:r>
          </a:p>
          <a:p>
            <a:pPr>
              <a:lnSpc>
                <a:spcPct val="150000"/>
              </a:lnSpc>
            </a:pPr>
            <a:r>
              <a:rPr lang="en-GB" dirty="0"/>
              <a:t>- Capitol Hill / Eastlake</a:t>
            </a:r>
          </a:p>
          <a:p>
            <a:pPr>
              <a:lnSpc>
                <a:spcPct val="150000"/>
              </a:lnSpc>
            </a:pPr>
            <a:r>
              <a:rPr lang="en-GB" dirty="0"/>
              <a:t>- UW District / Laurelhurst</a:t>
            </a:r>
          </a:p>
          <a:p>
            <a:pPr>
              <a:lnSpc>
                <a:spcPct val="150000"/>
              </a:lnSpc>
            </a:pPr>
            <a:r>
              <a:rPr lang="en-GB" dirty="0"/>
              <a:t>- Queen Anne</a:t>
            </a:r>
          </a:p>
          <a:p>
            <a:pPr>
              <a:lnSpc>
                <a:spcPct val="150000"/>
              </a:lnSpc>
            </a:pPr>
            <a:r>
              <a:rPr lang="en-GB" dirty="0"/>
              <a:t>- South Lake Union</a:t>
            </a:r>
          </a:p>
          <a:p>
            <a:pPr>
              <a:lnSpc>
                <a:spcPct val="150000"/>
              </a:lnSpc>
            </a:pPr>
            <a:r>
              <a:rPr lang="en-GB" dirty="0"/>
              <a:t>- Madison Park / Washington Park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3EC773-CFE2-6845-2207-8D44052707DD}"/>
              </a:ext>
            </a:extLst>
          </p:cNvPr>
          <p:cNvSpPr txBox="1"/>
          <p:nvPr/>
        </p:nvSpPr>
        <p:spPr>
          <a:xfrm>
            <a:off x="489946" y="6159740"/>
            <a:ext cx="360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Narrows search to </a:t>
            </a:r>
            <a:r>
              <a:rPr lang="en-GB" b="1" dirty="0"/>
              <a:t>2,008</a:t>
            </a:r>
            <a:r>
              <a:rPr lang="en-GB" dirty="0"/>
              <a:t> houses</a:t>
            </a:r>
          </a:p>
        </p:txBody>
      </p:sp>
    </p:spTree>
    <p:extLst>
      <p:ext uri="{BB962C8B-B14F-4D97-AF65-F5344CB8AC3E}">
        <p14:creationId xmlns:p14="http://schemas.microsoft.com/office/powerpoint/2010/main" val="4172174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F9675D-BDB2-8B35-A254-01DF36A7F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0844D12-4A93-E2D9-BA4B-3B340751B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03962"/>
            <a:ext cx="12192000" cy="1762642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81CCCF-1F58-3F23-59C5-0839B4DA44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56015" y="1736990"/>
            <a:ext cx="2676473" cy="374898"/>
          </a:xfrm>
        </p:spPr>
        <p:txBody>
          <a:bodyPr/>
          <a:lstStyle/>
          <a:p>
            <a:r>
              <a:rPr lang="en-GB" dirty="0"/>
              <a:t>Original Dataset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B00287-54C4-DB44-2A41-78FA0E7351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8427" y="1736990"/>
            <a:ext cx="2689654" cy="374898"/>
          </a:xfrm>
        </p:spPr>
        <p:txBody>
          <a:bodyPr/>
          <a:lstStyle/>
          <a:p>
            <a:r>
              <a:rPr lang="en-GB" dirty="0"/>
              <a:t>Sample Data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1B687C5-5894-CDD6-37E0-052D5DFB1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880" y="226644"/>
            <a:ext cx="10122632" cy="564188"/>
          </a:xfrm>
        </p:spPr>
        <p:txBody>
          <a:bodyPr/>
          <a:lstStyle/>
          <a:p>
            <a:r>
              <a:rPr lang="en-GB" sz="3200" dirty="0"/>
              <a:t>Sample</a:t>
            </a:r>
            <a:r>
              <a:rPr lang="en-GB" dirty="0"/>
              <a:t> Data - Price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8EDC453-2DF8-054E-2471-D76A5791BD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9A01C0A-2BB6-49E7-91A3-DCB9F9F59583}" type="slidenum">
              <a:rPr lang="en-GB" smtClean="0"/>
              <a:pPr rtl="0"/>
              <a:t>14</a:t>
            </a:fld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AC2634-4275-1866-853D-7DE273162282}"/>
              </a:ext>
            </a:extLst>
          </p:cNvPr>
          <p:cNvSpPr txBox="1"/>
          <p:nvPr/>
        </p:nvSpPr>
        <p:spPr>
          <a:xfrm>
            <a:off x="710514" y="827411"/>
            <a:ext cx="10261998" cy="738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- Once again, </a:t>
            </a:r>
            <a:r>
              <a:rPr lang="en-GB" b="1" dirty="0"/>
              <a:t>Price </a:t>
            </a:r>
            <a:r>
              <a:rPr lang="en-GB" dirty="0"/>
              <a:t>data was not evenly distributed within these </a:t>
            </a:r>
            <a:r>
              <a:rPr lang="en-GB" dirty="0" err="1"/>
              <a:t>zipcodes</a:t>
            </a:r>
            <a:endParaRPr lang="en-GB" dirty="0"/>
          </a:p>
          <a:p>
            <a:pPr>
              <a:lnSpc>
                <a:spcPct val="150000"/>
              </a:lnSpc>
            </a:pPr>
            <a:r>
              <a:rPr lang="en-GB" dirty="0"/>
              <a:t> - Around 200 houses were creating this unbalance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C632FAE-8A57-65D9-B5CE-84AB941D2422}"/>
              </a:ext>
            </a:extLst>
          </p:cNvPr>
          <p:cNvSpPr txBox="1"/>
          <p:nvPr/>
        </p:nvSpPr>
        <p:spPr>
          <a:xfrm>
            <a:off x="710514" y="5845923"/>
            <a:ext cx="1026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With the sample data we kept </a:t>
            </a:r>
            <a:r>
              <a:rPr lang="en-GB" b="1" dirty="0"/>
              <a:t>91%</a:t>
            </a:r>
            <a:r>
              <a:rPr lang="en-GB" dirty="0"/>
              <a:t> of the original dataset – Narrows search to </a:t>
            </a:r>
            <a:r>
              <a:rPr lang="en-GB" b="1" dirty="0"/>
              <a:t>1,837</a:t>
            </a:r>
            <a:r>
              <a:rPr lang="en-GB" dirty="0"/>
              <a:t> houses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8DF24F-7FE7-05D2-992C-71A5E9180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104" y="2311076"/>
            <a:ext cx="4843334" cy="33003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085A927-3C0E-7059-6D4A-238FA188B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185" y="2311076"/>
            <a:ext cx="4843334" cy="330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185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0E2EC1D-DD8C-27BF-FDB8-71D3C993C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4812957"/>
            <a:ext cx="11807952" cy="2045043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85C155-FB6A-0A06-7EB2-502926BF52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9A01C0A-2BB6-49E7-91A3-DCB9F9F59583}" type="slidenum">
              <a:rPr lang="en-GB" smtClean="0"/>
              <a:pPr rtl="0"/>
              <a:t>15</a:t>
            </a:fld>
            <a:endParaRPr lang="en-GB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B9097BF-4874-1A8F-783D-668DFB177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395" y="415426"/>
            <a:ext cx="10866822" cy="457767"/>
          </a:xfrm>
        </p:spPr>
        <p:txBody>
          <a:bodyPr/>
          <a:lstStyle/>
          <a:p>
            <a:r>
              <a:rPr lang="en-GB" sz="2800" dirty="0"/>
              <a:t>Middle Price Range of lively area</a:t>
            </a:r>
            <a:endParaRPr lang="en-GB" sz="2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0C51F2-4D62-868D-508B-BF76B208901D}"/>
              </a:ext>
            </a:extLst>
          </p:cNvPr>
          <p:cNvSpPr txBox="1"/>
          <p:nvPr/>
        </p:nvSpPr>
        <p:spPr>
          <a:xfrm>
            <a:off x="4607246" y="4957525"/>
            <a:ext cx="65941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Results show that Fremont and Central District has the price range closest to the median of </a:t>
            </a:r>
            <a:r>
              <a:rPr lang="en-GB" b="1" dirty="0"/>
              <a:t>$595,000</a:t>
            </a:r>
          </a:p>
          <a:p>
            <a:endParaRPr lang="en-GB" b="1" dirty="0"/>
          </a:p>
          <a:p>
            <a:r>
              <a:rPr lang="en-GB" dirty="0"/>
              <a:t>Narrows search to </a:t>
            </a:r>
            <a:r>
              <a:rPr lang="en-GB" b="1" dirty="0"/>
              <a:t>869</a:t>
            </a:r>
            <a:r>
              <a:rPr lang="en-GB" dirty="0"/>
              <a:t> houses</a:t>
            </a:r>
            <a:endParaRPr lang="en-GB" b="1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08E4CCA-82C6-0B04-E582-ADDC387003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302306"/>
              </p:ext>
            </p:extLst>
          </p:nvPr>
        </p:nvGraphicFramePr>
        <p:xfrm>
          <a:off x="501395" y="1065203"/>
          <a:ext cx="3666116" cy="50663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9000">
                  <a:extLst>
                    <a:ext uri="{9D8B030D-6E8A-4147-A177-3AD203B41FA5}">
                      <a16:colId xmlns:a16="http://schemas.microsoft.com/office/drawing/2014/main" val="159389455"/>
                    </a:ext>
                  </a:extLst>
                </a:gridCol>
                <a:gridCol w="1937116">
                  <a:extLst>
                    <a:ext uri="{9D8B030D-6E8A-4147-A177-3AD203B41FA5}">
                      <a16:colId xmlns:a16="http://schemas.microsoft.com/office/drawing/2014/main" val="1621533795"/>
                    </a:ext>
                  </a:extLst>
                </a:gridCol>
              </a:tblGrid>
              <a:tr h="619206"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ctr" rtl="0"/>
                      <a:r>
                        <a:rPr lang="en-GB" sz="1600" b="1" i="0" dirty="0">
                          <a:solidFill>
                            <a:schemeClr val="tx1"/>
                          </a:solidFill>
                          <a:latin typeface="+mn-lt"/>
                        </a:rPr>
                        <a:t>Area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ctr" rtl="0"/>
                      <a:r>
                        <a:rPr lang="en-GB" sz="1600" b="1" i="0" dirty="0">
                          <a:solidFill>
                            <a:schemeClr val="tx1"/>
                          </a:solidFill>
                          <a:latin typeface="+mn-lt"/>
                        </a:rPr>
                        <a:t>Average Price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75138"/>
                  </a:ext>
                </a:extLst>
              </a:tr>
              <a:tr h="551991"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ctr" rtl="0"/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+mn-lt"/>
                        </a:rPr>
                        <a:t>Ballard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ctr" rtl="0"/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+mn-lt"/>
                        </a:rPr>
                        <a:t>$558,899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2461919"/>
                  </a:ext>
                </a:extLst>
              </a:tr>
              <a:tr h="580941"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ctr" rtl="0"/>
                      <a:r>
                        <a:rPr lang="en-GB" sz="1600" b="1" i="0" dirty="0">
                          <a:solidFill>
                            <a:schemeClr val="accent4"/>
                          </a:solidFill>
                          <a:latin typeface="+mn-lt"/>
                        </a:rPr>
                        <a:t>Fremont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ctr" rtl="0"/>
                      <a:r>
                        <a:rPr lang="en-GB" sz="1600" b="1" i="0" dirty="0">
                          <a:solidFill>
                            <a:schemeClr val="accent4"/>
                          </a:solidFill>
                          <a:latin typeface="+mn-lt"/>
                        </a:rPr>
                        <a:t>$569,754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6668507"/>
                  </a:ext>
                </a:extLst>
              </a:tr>
              <a:tr h="574946"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ctr" rtl="0"/>
                      <a:r>
                        <a:rPr lang="en-GB" sz="1600" b="1" i="0" dirty="0">
                          <a:solidFill>
                            <a:schemeClr val="accent4"/>
                          </a:solidFill>
                          <a:latin typeface="+mn-lt"/>
                        </a:rPr>
                        <a:t>Central District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ctr" rtl="0"/>
                      <a:r>
                        <a:rPr lang="en-GB" sz="1600" b="1" i="0" dirty="0">
                          <a:solidFill>
                            <a:schemeClr val="accent4"/>
                          </a:solidFill>
                          <a:latin typeface="+mn-lt"/>
                        </a:rPr>
                        <a:t>$580,152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1959286"/>
                  </a:ext>
                </a:extLst>
              </a:tr>
              <a:tr h="531340"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ctr" rtl="0"/>
                      <a:r>
                        <a:rPr lang="en-GB" sz="1600" b="0" i="0" dirty="0">
                          <a:solidFill>
                            <a:srgbClr val="000000"/>
                          </a:solidFill>
                          <a:latin typeface="+mn-lt"/>
                        </a:rPr>
                        <a:t>UW District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ctr" rtl="0"/>
                      <a:r>
                        <a:rPr lang="en-GB" sz="1600" b="0" i="0" dirty="0">
                          <a:solidFill>
                            <a:srgbClr val="000000"/>
                          </a:solidFill>
                          <a:latin typeface="+mn-lt"/>
                        </a:rPr>
                        <a:t>$671,308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0538465"/>
                  </a:ext>
                </a:extLst>
              </a:tr>
              <a:tr h="551991"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ctr" rtl="0"/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+mn-lt"/>
                        </a:rPr>
                        <a:t>Capitol Hill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ctr" rtl="0"/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+mn-lt"/>
                        </a:rPr>
                        <a:t>$707,213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6291311"/>
                  </a:ext>
                </a:extLst>
              </a:tr>
              <a:tr h="551991"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ctr" rtl="0"/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+mn-lt"/>
                        </a:rPr>
                        <a:t>Queen Anne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ctr" rtl="0"/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+mn-lt"/>
                        </a:rPr>
                        <a:t>$708,382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1686326"/>
                  </a:ext>
                </a:extLst>
              </a:tr>
              <a:tr h="551991"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ctr" rtl="0"/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+mn-lt"/>
                        </a:rPr>
                        <a:t>SLU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ctr" rtl="0"/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+mn-lt"/>
                        </a:rPr>
                        <a:t>$717,316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2602263"/>
                  </a:ext>
                </a:extLst>
              </a:tr>
              <a:tr h="551991"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ctr" rtl="0"/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+mn-lt"/>
                        </a:rPr>
                        <a:t>Madison Park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algn="ctr" rtl="0"/>
                      <a:r>
                        <a:rPr lang="en-GB" sz="1600" b="0" i="0" dirty="0">
                          <a:solidFill>
                            <a:schemeClr val="tx1"/>
                          </a:solidFill>
                          <a:latin typeface="+mn-lt"/>
                        </a:rPr>
                        <a:t>$765,073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1307419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8E27FA7A-7E6D-A20B-1491-CBF9A1558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148" y="938856"/>
            <a:ext cx="6686252" cy="368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1292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934F495-0BD7-647D-B259-39249FB9F8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291383" y="6852"/>
            <a:ext cx="3900617" cy="6851146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04D8C-4085-A392-26F1-D7DEE376B5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9A01C0A-2BB6-49E7-91A3-DCB9F9F59583}" type="slidenum">
              <a:rPr lang="en-GB" smtClean="0"/>
              <a:pPr rtl="0"/>
              <a:t>16</a:t>
            </a:fld>
            <a:endParaRPr lang="en-GB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FF4D66C-93CC-1516-0C6D-786FEDEC1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681" y="406009"/>
            <a:ext cx="5955010" cy="457767"/>
          </a:xfrm>
        </p:spPr>
        <p:txBody>
          <a:bodyPr/>
          <a:lstStyle/>
          <a:p>
            <a:r>
              <a:rPr lang="en-GB" sz="2800" dirty="0"/>
              <a:t>Buy Within a year</a:t>
            </a:r>
            <a:endParaRPr lang="en-GB" sz="2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B0127B-8870-1EC7-CF32-3401AC7BCBEE}"/>
              </a:ext>
            </a:extLst>
          </p:cNvPr>
          <p:cNvSpPr txBox="1"/>
          <p:nvPr/>
        </p:nvSpPr>
        <p:spPr>
          <a:xfrm>
            <a:off x="8548269" y="1525093"/>
            <a:ext cx="28305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Within these 2 neighbourhoods, between 2014-2015, May is the time most houses are sold and January is the least. This shows it could be a seasonal cause.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B8892D-08A7-D1C7-8D04-01A50D64942A}"/>
              </a:ext>
            </a:extLst>
          </p:cNvPr>
          <p:cNvSpPr txBox="1"/>
          <p:nvPr/>
        </p:nvSpPr>
        <p:spPr>
          <a:xfrm>
            <a:off x="8520076" y="634892"/>
            <a:ext cx="2886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On average, 72 houses are sold each month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4E3EF5-A1F8-8A1F-4FCC-57C141CFFCCE}"/>
              </a:ext>
            </a:extLst>
          </p:cNvPr>
          <p:cNvSpPr txBox="1"/>
          <p:nvPr/>
        </p:nvSpPr>
        <p:spPr>
          <a:xfrm>
            <a:off x="8548269" y="4146806"/>
            <a:ext cx="26182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For Nicoles requirements, it is best to buy in the districts </a:t>
            </a:r>
            <a:r>
              <a:rPr lang="en-GB" b="1" dirty="0">
                <a:solidFill>
                  <a:srgbClr val="000000"/>
                </a:solidFill>
              </a:rPr>
              <a:t>Fremont</a:t>
            </a:r>
            <a:r>
              <a:rPr lang="en-GB" b="1" dirty="0">
                <a:solidFill>
                  <a:schemeClr val="accent4"/>
                </a:solidFill>
              </a:rPr>
              <a:t> </a:t>
            </a:r>
            <a:r>
              <a:rPr lang="en-GB" dirty="0">
                <a:solidFill>
                  <a:srgbClr val="000000"/>
                </a:solidFill>
              </a:rPr>
              <a:t>a</a:t>
            </a:r>
            <a:r>
              <a:rPr lang="en-GB" dirty="0"/>
              <a:t>nd </a:t>
            </a:r>
            <a:r>
              <a:rPr lang="en-GB" b="1" dirty="0">
                <a:solidFill>
                  <a:srgbClr val="000000"/>
                </a:solidFill>
              </a:rPr>
              <a:t>Central District </a:t>
            </a:r>
            <a:r>
              <a:rPr lang="en-GB" dirty="0">
                <a:solidFill>
                  <a:srgbClr val="000000"/>
                </a:solidFill>
              </a:rPr>
              <a:t>with a budget of </a:t>
            </a:r>
            <a:r>
              <a:rPr lang="en-GB" b="1" dirty="0">
                <a:solidFill>
                  <a:srgbClr val="000000"/>
                </a:solidFill>
              </a:rPr>
              <a:t>$595,000 </a:t>
            </a:r>
            <a:r>
              <a:rPr lang="en-GB" dirty="0">
                <a:solidFill>
                  <a:srgbClr val="000000"/>
                </a:solidFill>
              </a:rPr>
              <a:t>in May</a:t>
            </a:r>
            <a:r>
              <a:rPr lang="en-GB" b="1" dirty="0">
                <a:solidFill>
                  <a:schemeClr val="accent4"/>
                </a:solidFill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BD35F1-7ADD-1C56-D3C2-FAAFB1234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21" y="1336572"/>
            <a:ext cx="7826195" cy="466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43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THANK YOU for listening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91AF693-3675-52A5-9E8E-C071048A1A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Marco Kan</a:t>
            </a:r>
          </a:p>
          <a:p>
            <a:pPr rtl="0"/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A5661-D5F1-FE42-FC42-CC2D27E7AA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09A01C0A-2BB6-49E7-91A3-DCB9F9F59583}" type="slidenum">
              <a:rPr lang="en-GB" smtClean="0"/>
              <a:pPr rtl="0"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984E2-4C7E-D7E0-9603-A0CE74BC7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222" y="654638"/>
            <a:ext cx="4834517" cy="889958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AGENDA</a:t>
            </a:r>
          </a:p>
        </p:txBody>
      </p:sp>
      <p:pic>
        <p:nvPicPr>
          <p:cNvPr id="9" name="Picture Placeholder 11" descr="Close-up of skyscrapers">
            <a:extLst>
              <a:ext uri="{FF2B5EF4-FFF2-40B4-BE49-F238E27FC236}">
                <a16:creationId xmlns:a16="http://schemas.microsoft.com/office/drawing/2014/main" id="{F1C48F23-8E0F-4719-8886-4A20421AABE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26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 dpi="0" rotWithShape="1"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24"/>
            </a:stretch>
          </a:blipFill>
        </p:spPr>
      </p:pic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A50CB90F-9D48-F8DD-961F-C3F1AE2B2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6221" y="1884406"/>
            <a:ext cx="4834517" cy="4318956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INTRODUCTION </a:t>
            </a:r>
          </a:p>
          <a:p>
            <a:pPr rtl="0"/>
            <a:r>
              <a:rPr lang="en-GB" dirty="0"/>
              <a:t>Hypothesis 1</a:t>
            </a:r>
          </a:p>
          <a:p>
            <a:pPr rtl="0"/>
            <a:r>
              <a:rPr lang="en-GB" dirty="0"/>
              <a:t>Hypothesis 2 </a:t>
            </a:r>
          </a:p>
          <a:p>
            <a:pPr rtl="0"/>
            <a:r>
              <a:rPr lang="en-GB" dirty="0"/>
              <a:t>Hypothesis 3</a:t>
            </a:r>
          </a:p>
          <a:p>
            <a:pPr rtl="0"/>
            <a:r>
              <a:rPr lang="en-GB" dirty="0"/>
              <a:t>Client Case Study – Nicole</a:t>
            </a:r>
          </a:p>
          <a:p>
            <a:pPr rtl="0"/>
            <a:endParaRPr lang="en-GB" dirty="0"/>
          </a:p>
          <a:p>
            <a:pPr rtl="0"/>
            <a:endParaRPr lang="en-GB" dirty="0"/>
          </a:p>
          <a:p>
            <a:pPr rtl="0"/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15BEAD-012C-AF1F-9EBB-243A511C9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9107" y="638594"/>
            <a:ext cx="2743200" cy="1336433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578531-1E9F-3E5A-7A85-E9CA9A5C7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2" y="2918445"/>
            <a:ext cx="251791" cy="2071501"/>
          </a:xfrm>
          <a:prstGeom prst="rect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735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84" y="884982"/>
            <a:ext cx="5015897" cy="659614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 err="1">
                <a:solidFill>
                  <a:srgbClr val="000000"/>
                </a:solidFill>
              </a:rPr>
              <a:t>INTROduction</a:t>
            </a:r>
            <a:endParaRPr lang="en-GB" dirty="0">
              <a:solidFill>
                <a:srgbClr val="000000"/>
              </a:solidFill>
            </a:endParaRPr>
          </a:p>
        </p:txBody>
      </p:sp>
      <p:pic>
        <p:nvPicPr>
          <p:cNvPr id="15" name="Picture Placeholder 14" descr="White modern architecture">
            <a:extLst>
              <a:ext uri="{FF2B5EF4-FFF2-40B4-BE49-F238E27FC236}">
                <a16:creationId xmlns:a16="http://schemas.microsoft.com/office/drawing/2014/main" id="{6D77A1A7-7876-7DF9-AF3A-C47588011C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16400" y="1006345"/>
            <a:ext cx="4517037" cy="4807509"/>
          </a:xfrm>
        </p:spPr>
        <p:txBody>
          <a:bodyPr rtlCol="0"/>
          <a:lstStyle>
            <a:defPPr>
              <a:defRPr lang="en-GB"/>
            </a:defPPr>
          </a:lstStyle>
          <a:p>
            <a:r>
              <a:rPr lang="en-GB" sz="2400" dirty="0"/>
              <a:t>I will present </a:t>
            </a:r>
            <a:r>
              <a:rPr lang="en-GB" sz="2400" b="1" dirty="0"/>
              <a:t>3 Hypothesis </a:t>
            </a:r>
            <a:r>
              <a:rPr lang="en-GB" sz="2400" dirty="0"/>
              <a:t>for the Housing Data in Kings County, Seattle Washington in America and present my finding. This will be followed by a </a:t>
            </a:r>
            <a:r>
              <a:rPr lang="en-GB" sz="2400" b="1" dirty="0"/>
              <a:t>client</a:t>
            </a:r>
            <a:r>
              <a:rPr lang="en-GB" sz="2400" dirty="0"/>
              <a:t> </a:t>
            </a:r>
            <a:r>
              <a:rPr lang="en-GB" sz="2400" b="1" dirty="0"/>
              <a:t>case study</a:t>
            </a:r>
            <a:r>
              <a:rPr lang="en-GB" sz="2400" dirty="0"/>
              <a:t>, Nicole, to help her find a suitable house based on her requirements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09A01C0A-2BB6-49E7-91A3-DCB9F9F59583}" type="slidenum">
              <a:rPr lang="en-GB" smtClean="0"/>
              <a:pPr rtl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5040" y="938016"/>
            <a:ext cx="4354571" cy="649827"/>
          </a:xfrm>
        </p:spPr>
        <p:txBody>
          <a:bodyPr rtlCol="0"/>
          <a:lstStyle>
            <a:defPPr>
              <a:defRPr lang="en-GB"/>
            </a:defPPr>
          </a:lstStyle>
          <a:p>
            <a:r>
              <a:rPr lang="en-GB" dirty="0"/>
              <a:t>Hypothesis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FEB87DF-2ECB-DAD6-167A-D35F68088BD4}"/>
              </a:ext>
            </a:extLst>
          </p:cNvPr>
          <p:cNvSpPr txBox="1">
            <a:spLocks/>
          </p:cNvSpPr>
          <p:nvPr/>
        </p:nvSpPr>
        <p:spPr>
          <a:xfrm>
            <a:off x="5815041" y="3518276"/>
            <a:ext cx="5860515" cy="108505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ts val="2800"/>
              </a:lnSpc>
              <a:spcBef>
                <a:spcPts val="1000"/>
              </a:spcBef>
              <a:buClr>
                <a:schemeClr val="accent2"/>
              </a:buClr>
              <a:buFont typeface="Wingdings 2" panose="05020102010507070707" pitchFamily="18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000000"/>
                </a:solidFill>
              </a:rPr>
              <a:t>Hypothesis 2:</a:t>
            </a:r>
          </a:p>
          <a:p>
            <a:r>
              <a:rPr lang="en-GB" sz="1800" dirty="0">
                <a:solidFill>
                  <a:srgbClr val="000000"/>
                </a:solidFill>
              </a:rPr>
              <a:t>The condition of the house depends on the year it </a:t>
            </a:r>
            <a:r>
              <a:rPr lang="en-GB" sz="2000" dirty="0">
                <a:solidFill>
                  <a:srgbClr val="000000"/>
                </a:solidFill>
              </a:rPr>
              <a:t>was</a:t>
            </a:r>
            <a:r>
              <a:rPr lang="en-GB" sz="1800" dirty="0">
                <a:solidFill>
                  <a:srgbClr val="000000"/>
                </a:solidFill>
              </a:rPr>
              <a:t> built</a:t>
            </a:r>
          </a:p>
        </p:txBody>
      </p:sp>
      <p:sp>
        <p:nvSpPr>
          <p:cNvPr id="9" name="Subtitle 5">
            <a:extLst>
              <a:ext uri="{FF2B5EF4-FFF2-40B4-BE49-F238E27FC236}">
                <a16:creationId xmlns:a16="http://schemas.microsoft.com/office/drawing/2014/main" id="{B75DA849-66EB-7A1F-0D56-030F21B74AF3}"/>
              </a:ext>
            </a:extLst>
          </p:cNvPr>
          <p:cNvSpPr txBox="1">
            <a:spLocks/>
          </p:cNvSpPr>
          <p:nvPr/>
        </p:nvSpPr>
        <p:spPr>
          <a:xfrm>
            <a:off x="5815040" y="4966076"/>
            <a:ext cx="5860515" cy="108505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ts val="2800"/>
              </a:lnSpc>
              <a:spcBef>
                <a:spcPts val="1000"/>
              </a:spcBef>
              <a:buClr>
                <a:schemeClr val="accent2"/>
              </a:buClr>
              <a:buFont typeface="Wingdings 2" panose="05020102010507070707" pitchFamily="18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>
                <a:solidFill>
                  <a:srgbClr val="000000"/>
                </a:solidFill>
              </a:rPr>
              <a:t>Hypothesis 3:</a:t>
            </a:r>
          </a:p>
          <a:p>
            <a:r>
              <a:rPr lang="en-GB" dirty="0">
                <a:solidFill>
                  <a:srgbClr val="000000"/>
                </a:solidFill>
              </a:rPr>
              <a:t>Areas that are less central have larger houses</a:t>
            </a:r>
          </a:p>
        </p:txBody>
      </p:sp>
      <p:sp>
        <p:nvSpPr>
          <p:cNvPr id="12" name="Subtitle 5">
            <a:extLst>
              <a:ext uri="{FF2B5EF4-FFF2-40B4-BE49-F238E27FC236}">
                <a16:creationId xmlns:a16="http://schemas.microsoft.com/office/drawing/2014/main" id="{5DB41B1A-F44F-46B8-0877-E7F03E3C4579}"/>
              </a:ext>
            </a:extLst>
          </p:cNvPr>
          <p:cNvSpPr txBox="1">
            <a:spLocks/>
          </p:cNvSpPr>
          <p:nvPr/>
        </p:nvSpPr>
        <p:spPr>
          <a:xfrm>
            <a:off x="5815040" y="2070476"/>
            <a:ext cx="5860515" cy="1085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ts val="2800"/>
              </a:lnSpc>
              <a:spcBef>
                <a:spcPts val="1000"/>
              </a:spcBef>
              <a:buClr>
                <a:schemeClr val="accent2"/>
              </a:buClr>
              <a:buFont typeface="Wingdings 2" panose="05020102010507070707" pitchFamily="18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ts val="28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900" b="1" dirty="0">
                <a:solidFill>
                  <a:srgbClr val="000000"/>
                </a:solidFill>
              </a:rPr>
              <a:t>Hypothesis 1:</a:t>
            </a:r>
          </a:p>
          <a:p>
            <a:r>
              <a:rPr lang="en-GB" sz="1900" dirty="0">
                <a:solidFill>
                  <a:srgbClr val="000000"/>
                </a:solidFill>
              </a:rPr>
              <a:t>Higher grade houses usually mean larger houses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892C9B-44B0-6058-5366-7520D06DE0B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9A01C0A-2BB6-49E7-91A3-DCB9F9F59583}" type="slidenum">
              <a:rPr lang="en-GB" smtClean="0"/>
              <a:pPr rtl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1615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B0067E4-C2EA-AFE3-5A05-E1CEBD2AE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9265"/>
            <a:ext cx="11805851" cy="3716297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BB4562F-FDC7-DACC-5295-A32A06A7AA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56015" y="1736990"/>
            <a:ext cx="2676473" cy="374898"/>
          </a:xfrm>
        </p:spPr>
        <p:txBody>
          <a:bodyPr/>
          <a:lstStyle/>
          <a:p>
            <a:r>
              <a:rPr lang="en-GB" dirty="0"/>
              <a:t>Original Dataset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1633B9-7841-2D05-1F3D-CABEADD665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288427" y="1736990"/>
            <a:ext cx="2689654" cy="374898"/>
          </a:xfrm>
        </p:spPr>
        <p:txBody>
          <a:bodyPr/>
          <a:lstStyle/>
          <a:p>
            <a:r>
              <a:rPr lang="en-GB" dirty="0"/>
              <a:t>Sample Data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51B94F1-8A70-9C6E-AEA8-2FC7BB3F4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880" y="226644"/>
            <a:ext cx="10122632" cy="564188"/>
          </a:xfrm>
        </p:spPr>
        <p:txBody>
          <a:bodyPr/>
          <a:lstStyle/>
          <a:p>
            <a:r>
              <a:rPr lang="en-GB" sz="3200" dirty="0"/>
              <a:t>Sample</a:t>
            </a:r>
            <a:r>
              <a:rPr lang="en-GB" dirty="0"/>
              <a:t> Data – House size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A1DD14B-585A-E30E-255D-5051E9D2F6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9A01C0A-2BB6-49E7-91A3-DCB9F9F59583}" type="slidenum">
              <a:rPr lang="en-GB" smtClean="0"/>
              <a:pPr rtl="0"/>
              <a:t>5</a:t>
            </a:fld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F33E25-D24B-9811-D091-70F1E6DD364A}"/>
              </a:ext>
            </a:extLst>
          </p:cNvPr>
          <p:cNvSpPr txBox="1"/>
          <p:nvPr/>
        </p:nvSpPr>
        <p:spPr>
          <a:xfrm>
            <a:off x="710514" y="827411"/>
            <a:ext cx="10261998" cy="738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- The </a:t>
            </a:r>
            <a:r>
              <a:rPr lang="en-GB" b="1" dirty="0"/>
              <a:t>House Size</a:t>
            </a:r>
            <a:r>
              <a:rPr lang="en-GB" dirty="0"/>
              <a:t> data were not evenly distributed and would heavily change the results </a:t>
            </a:r>
          </a:p>
          <a:p>
            <a:pPr>
              <a:lnSpc>
                <a:spcPct val="150000"/>
              </a:lnSpc>
            </a:pPr>
            <a:r>
              <a:rPr lang="en-GB" dirty="0"/>
              <a:t> - Sample data was taken to reduce extreme values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A91EAC-A2D1-E1CB-4409-10564D54434D}"/>
              </a:ext>
            </a:extLst>
          </p:cNvPr>
          <p:cNvSpPr txBox="1"/>
          <p:nvPr/>
        </p:nvSpPr>
        <p:spPr>
          <a:xfrm>
            <a:off x="710514" y="5845923"/>
            <a:ext cx="1026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With the sample data we kept </a:t>
            </a:r>
            <a:r>
              <a:rPr lang="en-GB" b="1" dirty="0"/>
              <a:t>96%</a:t>
            </a:r>
            <a:r>
              <a:rPr lang="en-GB" dirty="0"/>
              <a:t> of the original dataset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5A7C1D-0719-0DD7-7F70-EBCBC5266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14" y="2444901"/>
            <a:ext cx="4986964" cy="32947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DE42CF0-9C8F-567E-A4F6-B81ACD5FE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341" y="2444901"/>
            <a:ext cx="4897171" cy="329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159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469FF6-2664-86E6-4023-5C5D818238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00102" y="0"/>
            <a:ext cx="5191897" cy="6858000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88FC74B5-DBAB-F537-0E40-4F6692204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010" y="440037"/>
            <a:ext cx="10122632" cy="506960"/>
          </a:xfrm>
        </p:spPr>
        <p:txBody>
          <a:bodyPr/>
          <a:lstStyle/>
          <a:p>
            <a:pPr algn="l"/>
            <a:r>
              <a:rPr lang="en-GB" dirty="0"/>
              <a:t>Hypothesis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4EF09F-3836-4BBF-95C7-99C35B2FC6DE}"/>
              </a:ext>
            </a:extLst>
          </p:cNvPr>
          <p:cNvSpPr txBox="1"/>
          <p:nvPr/>
        </p:nvSpPr>
        <p:spPr>
          <a:xfrm>
            <a:off x="7315199" y="444174"/>
            <a:ext cx="4399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Kings County House Grading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B3B7D8-DA86-DEB0-4BB2-A6B645732689}"/>
              </a:ext>
            </a:extLst>
          </p:cNvPr>
          <p:cNvSpPr txBox="1"/>
          <p:nvPr/>
        </p:nvSpPr>
        <p:spPr>
          <a:xfrm>
            <a:off x="7426412" y="782777"/>
            <a:ext cx="4454610" cy="564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GB" dirty="0"/>
              <a:t>3 = Below building standards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7EBC82-A791-74F7-58B6-21DB15B21891}"/>
              </a:ext>
            </a:extLst>
          </p:cNvPr>
          <p:cNvSpPr txBox="1"/>
          <p:nvPr/>
        </p:nvSpPr>
        <p:spPr>
          <a:xfrm>
            <a:off x="454173" y="1030057"/>
            <a:ext cx="6466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 dirty="0">
                <a:solidFill>
                  <a:srgbClr val="000000"/>
                </a:solidFill>
              </a:rPr>
              <a:t>Higher grade houses usually mean larger houses</a:t>
            </a:r>
            <a:endParaRPr lang="en-GB" sz="2400" dirty="0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775AFEF4-F601-E7D1-05E3-CC9D2A3833C4}"/>
              </a:ext>
            </a:extLst>
          </p:cNvPr>
          <p:cNvSpPr/>
          <p:nvPr/>
        </p:nvSpPr>
        <p:spPr>
          <a:xfrm>
            <a:off x="8958648" y="1450177"/>
            <a:ext cx="222422" cy="32127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8A3331-2658-97E6-417A-EC8CD1BE2927}"/>
              </a:ext>
            </a:extLst>
          </p:cNvPr>
          <p:cNvSpPr txBox="1"/>
          <p:nvPr/>
        </p:nvSpPr>
        <p:spPr>
          <a:xfrm>
            <a:off x="7426412" y="1833247"/>
            <a:ext cx="4454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13 = Custom Luxury houses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CC5330-CEF7-5386-5ABD-E6272B568039}"/>
              </a:ext>
            </a:extLst>
          </p:cNvPr>
          <p:cNvSpPr txBox="1"/>
          <p:nvPr/>
        </p:nvSpPr>
        <p:spPr>
          <a:xfrm>
            <a:off x="7370805" y="2527557"/>
            <a:ext cx="4399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Boxplot: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8D7ED2-DB2B-7F8B-F2A3-2CA5DBA7D8BC}"/>
              </a:ext>
            </a:extLst>
          </p:cNvPr>
          <p:cNvSpPr txBox="1"/>
          <p:nvPr/>
        </p:nvSpPr>
        <p:spPr>
          <a:xfrm>
            <a:off x="7531444" y="3099499"/>
            <a:ext cx="40777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Positive correlation between the average house size &amp; grading</a:t>
            </a:r>
          </a:p>
          <a:p>
            <a:endParaRPr lang="en-GB" dirty="0"/>
          </a:p>
          <a:p>
            <a:r>
              <a:rPr lang="en-GB" dirty="0"/>
              <a:t>The bigger the house, the better the grading</a:t>
            </a:r>
          </a:p>
          <a:p>
            <a:endParaRPr lang="en-GB" dirty="0"/>
          </a:p>
          <a:p>
            <a:r>
              <a:rPr lang="en-GB" dirty="0"/>
              <a:t>The average house sizes are graded around 7-8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56D7EA-29F4-03B3-5FE0-403E787C9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65" y="1833247"/>
            <a:ext cx="5937610" cy="399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242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DBAD972-A22A-5A31-790C-5E9FC7E51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0"/>
            <a:ext cx="3917092" cy="6858000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38924489-9E31-A868-79D7-6486036FD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545" y="365896"/>
            <a:ext cx="10122632" cy="506960"/>
          </a:xfrm>
        </p:spPr>
        <p:txBody>
          <a:bodyPr/>
          <a:lstStyle/>
          <a:p>
            <a:pPr algn="l"/>
            <a:r>
              <a:rPr lang="en-GB" sz="3200" dirty="0"/>
              <a:t>Hypothesis 1 - continued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A0060A-9427-5FB6-0A2D-05813126A124}"/>
              </a:ext>
            </a:extLst>
          </p:cNvPr>
          <p:cNvSpPr txBox="1"/>
          <p:nvPr/>
        </p:nvSpPr>
        <p:spPr>
          <a:xfrm>
            <a:off x="493676" y="1176857"/>
            <a:ext cx="2611997" cy="1707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Split grading into: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GB" dirty="0"/>
              <a:t>Low Grade (3-5)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GB" dirty="0"/>
              <a:t>Medium Grade (6-9)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GB" dirty="0"/>
              <a:t>High Grade (10-13)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04691E-AEF5-1010-379D-DA57C262B504}"/>
              </a:ext>
            </a:extLst>
          </p:cNvPr>
          <p:cNvSpPr txBox="1"/>
          <p:nvPr/>
        </p:nvSpPr>
        <p:spPr>
          <a:xfrm>
            <a:off x="493676" y="4982628"/>
            <a:ext cx="27645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Pearson’s Correlation:</a:t>
            </a:r>
          </a:p>
          <a:p>
            <a:endParaRPr lang="en-GB" sz="800" dirty="0"/>
          </a:p>
          <a:p>
            <a:r>
              <a:rPr lang="en-GB" dirty="0"/>
              <a:t>76% - strong correlation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E500A2-F313-F0EE-7920-CC7CF232358C}"/>
              </a:ext>
            </a:extLst>
          </p:cNvPr>
          <p:cNvSpPr txBox="1"/>
          <p:nvPr/>
        </p:nvSpPr>
        <p:spPr>
          <a:xfrm>
            <a:off x="457911" y="3188441"/>
            <a:ext cx="3161731" cy="1292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Each average house size of each category increases steadily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AE11DF-0FBD-FAAA-BF3F-5F94F32B0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7238" y="1238752"/>
            <a:ext cx="7486851" cy="500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605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1B76F27-780E-1D84-7A59-C1992B2B8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" y="6853"/>
            <a:ext cx="12192000" cy="1552026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5" name="Title 8">
            <a:extLst>
              <a:ext uri="{FF2B5EF4-FFF2-40B4-BE49-F238E27FC236}">
                <a16:creationId xmlns:a16="http://schemas.microsoft.com/office/drawing/2014/main" id="{12DE366D-1919-5B56-73F7-8DE8BA84E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010" y="412664"/>
            <a:ext cx="4904033" cy="506960"/>
          </a:xfrm>
        </p:spPr>
        <p:txBody>
          <a:bodyPr/>
          <a:lstStyle/>
          <a:p>
            <a:pPr algn="l"/>
            <a:r>
              <a:rPr lang="en-GB" dirty="0"/>
              <a:t>Hypothesis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770B9C-C05C-1EEC-9900-36DC7E8F4E82}"/>
              </a:ext>
            </a:extLst>
          </p:cNvPr>
          <p:cNvSpPr txBox="1"/>
          <p:nvPr/>
        </p:nvSpPr>
        <p:spPr>
          <a:xfrm>
            <a:off x="458432" y="944127"/>
            <a:ext cx="9383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i="1" dirty="0">
                <a:solidFill>
                  <a:srgbClr val="000000"/>
                </a:solidFill>
              </a:rPr>
              <a:t>The condition of the house depends on the year it was built</a:t>
            </a:r>
            <a:endParaRPr lang="en-GB" sz="2800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197C58-4BF5-5E60-04C0-7103651B6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579" y="2634515"/>
            <a:ext cx="2954253" cy="28079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9A625A-141B-0F66-98B6-0D5EE84FE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57" y="2957611"/>
            <a:ext cx="1146028" cy="1623131"/>
          </a:xfrm>
          <a:prstGeom prst="rect">
            <a:avLst/>
          </a:prstGeom>
        </p:spPr>
      </p:pic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913EBF4A-0227-47EC-4DEB-9E8C265F41C6}"/>
              </a:ext>
            </a:extLst>
          </p:cNvPr>
          <p:cNvSpPr txBox="1">
            <a:spLocks/>
          </p:cNvSpPr>
          <p:nvPr/>
        </p:nvSpPr>
        <p:spPr>
          <a:xfrm>
            <a:off x="3536648" y="1552026"/>
            <a:ext cx="4803130" cy="37489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en-GB"/>
            </a:defPPr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lang="en-GB" sz="2000" b="0" i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en-GB"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en-GB"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en-GB"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lang="en-GB"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Distribution of House age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25E903-3B22-B817-F16F-73C99842789F}"/>
              </a:ext>
            </a:extLst>
          </p:cNvPr>
          <p:cNvSpPr txBox="1"/>
          <p:nvPr/>
        </p:nvSpPr>
        <p:spPr>
          <a:xfrm>
            <a:off x="941167" y="5810484"/>
            <a:ext cx="9065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The data is NOT evenly distributed – </a:t>
            </a:r>
            <a:r>
              <a:rPr lang="en-GB" b="1" dirty="0"/>
              <a:t>67% </a:t>
            </a:r>
            <a:r>
              <a:rPr lang="en-GB" dirty="0"/>
              <a:t>of the houses are between 20-80 years old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3770FD-2F28-E918-4337-CE9DA3632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4564" y="2235535"/>
            <a:ext cx="6164869" cy="33516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8A51C33-4FCE-7082-AA01-8418C702D7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171" y="2281316"/>
            <a:ext cx="3043294" cy="18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140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6F71BE4-3907-2959-E9F4-E00CB4DFA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50675" y="6852"/>
            <a:ext cx="5241325" cy="6851147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821624BE-ED79-FCDE-48AA-37859AC27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010" y="440037"/>
            <a:ext cx="9914698" cy="506960"/>
          </a:xfrm>
        </p:spPr>
        <p:txBody>
          <a:bodyPr/>
          <a:lstStyle/>
          <a:p>
            <a:pPr algn="l"/>
            <a:r>
              <a:rPr lang="en-GB" dirty="0"/>
              <a:t>Hypothesis 2 - Continued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A115E1-03CE-976E-4066-CFA2603B76BD}"/>
              </a:ext>
            </a:extLst>
          </p:cNvPr>
          <p:cNvSpPr txBox="1"/>
          <p:nvPr/>
        </p:nvSpPr>
        <p:spPr>
          <a:xfrm>
            <a:off x="7371834" y="2064261"/>
            <a:ext cx="4399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Bar Chart: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48EFD5-0864-7C65-8D25-51F6364046AD}"/>
              </a:ext>
            </a:extLst>
          </p:cNvPr>
          <p:cNvSpPr txBox="1"/>
          <p:nvPr/>
        </p:nvSpPr>
        <p:spPr>
          <a:xfrm>
            <a:off x="7435677" y="2573878"/>
            <a:ext cx="38985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There is no positive relationship between the age of the house and its condition</a:t>
            </a:r>
          </a:p>
          <a:p>
            <a:endParaRPr lang="en-GB" dirty="0"/>
          </a:p>
          <a:p>
            <a:r>
              <a:rPr lang="en-GB" dirty="0"/>
              <a:t>- Older houses doesn’t mean they are in bad condition.</a:t>
            </a:r>
          </a:p>
          <a:p>
            <a:r>
              <a:rPr lang="en-GB" dirty="0"/>
              <a:t>- Newer houses has an average condition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C9F1CD-9488-F756-022C-69DB0A819790}"/>
              </a:ext>
            </a:extLst>
          </p:cNvPr>
          <p:cNvSpPr txBox="1"/>
          <p:nvPr/>
        </p:nvSpPr>
        <p:spPr>
          <a:xfrm>
            <a:off x="7424612" y="1185499"/>
            <a:ext cx="3640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House Condition is rated from 1-5 with 1 being the worst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FB472B-EC16-D3BD-BC82-70762A8C58C0}"/>
              </a:ext>
            </a:extLst>
          </p:cNvPr>
          <p:cNvSpPr txBox="1"/>
          <p:nvPr/>
        </p:nvSpPr>
        <p:spPr>
          <a:xfrm>
            <a:off x="7371834" y="5217408"/>
            <a:ext cx="28730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Spearman’s Correlation:</a:t>
            </a:r>
          </a:p>
          <a:p>
            <a:endParaRPr lang="en-GB" sz="800" dirty="0"/>
          </a:p>
          <a:p>
            <a:r>
              <a:rPr lang="en-GB" dirty="0"/>
              <a:t>39% - weak correlation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9E0F1D-481B-5404-8BA6-70E16947F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62" y="1694016"/>
            <a:ext cx="5959505" cy="402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63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612448_TF56051434_Win32" id="{12A760A7-C67B-47C7-8BFB-2B0C12B77C26}" vid="{E461B9CA-250B-4966-8524-E5AF703A4A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Light modernist presentation</Template>
  <TotalTime>3444</TotalTime>
  <Words>695</Words>
  <Application>Microsoft Office PowerPoint</Application>
  <PresentationFormat>Widescreen</PresentationFormat>
  <Paragraphs>138</Paragraphs>
  <Slides>17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Arial Black</vt:lpstr>
      <vt:lpstr>Avenir Next LT Pro</vt:lpstr>
      <vt:lpstr>Calibri</vt:lpstr>
      <vt:lpstr>Office Theme</vt:lpstr>
      <vt:lpstr>Housing EDA Project</vt:lpstr>
      <vt:lpstr>AGENDA</vt:lpstr>
      <vt:lpstr>INTROduction</vt:lpstr>
      <vt:lpstr>Hypothesis</vt:lpstr>
      <vt:lpstr>Sample Data – House size</vt:lpstr>
      <vt:lpstr>Hypothesis 1</vt:lpstr>
      <vt:lpstr>Hypothesis 1 - continued</vt:lpstr>
      <vt:lpstr>Hypothesis 2</vt:lpstr>
      <vt:lpstr>Hypothesis 2 - Continued</vt:lpstr>
      <vt:lpstr>Hypothesis 3</vt:lpstr>
      <vt:lpstr>Hypothesis 3 - Continued</vt:lpstr>
      <vt:lpstr>PowerPoint Presentation</vt:lpstr>
      <vt:lpstr>Lively CENTRAL NEIGHBOURHOOD</vt:lpstr>
      <vt:lpstr>Sample Data - Price</vt:lpstr>
      <vt:lpstr>Middle Price Range of lively area</vt:lpstr>
      <vt:lpstr>Buy Within a year</vt:lpstr>
      <vt:lpstr>THANK YOU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Marco Kan</dc:creator>
  <cp:lastModifiedBy>Marco Kan</cp:lastModifiedBy>
  <cp:revision>56</cp:revision>
  <dcterms:created xsi:type="dcterms:W3CDTF">2025-07-11T09:31:58Z</dcterms:created>
  <dcterms:modified xsi:type="dcterms:W3CDTF">2025-07-14T06:01:21Z</dcterms:modified>
</cp:coreProperties>
</file>